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56" r:id="rId2"/>
    <p:sldId id="265" r:id="rId3"/>
    <p:sldId id="258" r:id="rId4"/>
    <p:sldId id="259" r:id="rId5"/>
    <p:sldId id="266" r:id="rId6"/>
    <p:sldId id="267" r:id="rId7"/>
    <p:sldId id="260" r:id="rId8"/>
    <p:sldId id="261" r:id="rId9"/>
    <p:sldId id="268" r:id="rId10"/>
    <p:sldId id="269" r:id="rId11"/>
    <p:sldId id="263" r:id="rId12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4" d="100"/>
          <a:sy n="84" d="100"/>
        </p:scale>
        <p:origin x="96" y="1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glavlj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Rezervirano mjesto datum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2B65E1-E535-4F43-89BD-02E8FB4EEBE4}" type="datetimeFigureOut">
              <a:rPr lang="hr-HR" smtClean="0"/>
              <a:t>24.5.2021.</a:t>
            </a:fld>
            <a:endParaRPr lang="hr-HR"/>
          </a:p>
        </p:txBody>
      </p:sp>
      <p:sp>
        <p:nvSpPr>
          <p:cNvPr id="4" name="Rezervirano mjesto slike slajd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r-HR"/>
          </a:p>
        </p:txBody>
      </p:sp>
      <p:sp>
        <p:nvSpPr>
          <p:cNvPr id="5" name="Rezervirano mjesto bilježaka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527130-7379-489A-B261-318F291BC3D6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5038308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hr-HR" altLang="sr-Latn-RS" smtClean="0"/>
              <a:t>- najveći gradovi: </a:t>
            </a:r>
            <a:r>
              <a:rPr lang="hr-HR" altLang="sr-Latn-RS" b="1" smtClean="0"/>
              <a:t>New York</a:t>
            </a:r>
            <a:r>
              <a:rPr lang="hr-HR" altLang="sr-Latn-RS" smtClean="0"/>
              <a:t>, Los Angeles, Chicago, Washington s Baltimoreom,</a:t>
            </a:r>
          </a:p>
          <a:p>
            <a:pPr>
              <a:spcBef>
                <a:spcPct val="0"/>
              </a:spcBef>
            </a:pPr>
            <a:r>
              <a:rPr lang="hr-HR" altLang="sr-Latn-RS" smtClean="0"/>
              <a:t>        San Francisco</a:t>
            </a:r>
          </a:p>
          <a:p>
            <a:pPr>
              <a:spcBef>
                <a:spcPct val="0"/>
              </a:spcBef>
            </a:pPr>
            <a:endParaRPr lang="hr-HR" altLang="sr-Latn-RS" smtClean="0"/>
          </a:p>
        </p:txBody>
      </p:sp>
      <p:sp>
        <p:nvSpPr>
          <p:cNvPr id="286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192CCA1F-2341-4FE2-8904-D4DE5EDAAFEB}" type="slidenum">
              <a:rPr lang="hr-HR" altLang="sr-Latn-RS"/>
              <a:pPr/>
              <a:t>3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13900541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hr-HR" altLang="sr-Latn-RS" smtClean="0"/>
              <a:t>http://limun.hr/afterwork/main.aspx?id=656018</a:t>
            </a:r>
          </a:p>
        </p:txBody>
      </p:sp>
      <p:sp>
        <p:nvSpPr>
          <p:cNvPr id="297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30BF0817-41B6-4CFF-8732-75154FDC13B0}" type="slidenum">
              <a:rPr lang="hr-HR" altLang="sr-Latn-RS"/>
              <a:pPr/>
              <a:t>4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5315410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hr-HR" altLang="sr-Latn-RS" b="1" smtClean="0"/>
              <a:t>Latinska Amerika</a:t>
            </a:r>
            <a:r>
              <a:rPr lang="hr-HR" altLang="sr-Latn-RS" smtClean="0"/>
              <a:t>: - više od ¾ gradskog stanovništva;  moderne, ali i neplanske stambene i sirotinjske </a:t>
            </a:r>
          </a:p>
          <a:p>
            <a:pPr>
              <a:spcBef>
                <a:spcPct val="0"/>
              </a:spcBef>
            </a:pPr>
            <a:r>
              <a:rPr lang="hr-HR" altLang="sr-Latn-RS" b="1" smtClean="0"/>
              <a:t>                                   </a:t>
            </a:r>
            <a:r>
              <a:rPr lang="hr-HR" altLang="sr-Latn-RS" smtClean="0"/>
              <a:t>četvrti bez vode, struje, kanalizacije, s visokom stopom kriminala (</a:t>
            </a:r>
            <a:r>
              <a:rPr lang="hr-HR" altLang="sr-Latn-RS" b="1" smtClean="0"/>
              <a:t>favele</a:t>
            </a:r>
            <a:r>
              <a:rPr lang="hr-HR" altLang="sr-Latn-RS" smtClean="0"/>
              <a:t>)</a:t>
            </a:r>
          </a:p>
          <a:p>
            <a:pPr>
              <a:spcBef>
                <a:spcPct val="0"/>
              </a:spcBef>
            </a:pPr>
            <a:r>
              <a:rPr lang="hr-HR" altLang="sr-Latn-RS" smtClean="0"/>
              <a:t>                                   </a:t>
            </a:r>
          </a:p>
          <a:p>
            <a:pPr>
              <a:spcBef>
                <a:spcPct val="0"/>
              </a:spcBef>
            </a:pPr>
            <a:r>
              <a:rPr lang="hr-HR" altLang="sr-Latn-RS" smtClean="0"/>
              <a:t>http://www.wish.hr/2013/12/favele/</a:t>
            </a:r>
          </a:p>
          <a:p>
            <a:pPr>
              <a:spcBef>
                <a:spcPct val="0"/>
              </a:spcBef>
            </a:pPr>
            <a:r>
              <a:rPr lang="hr-HR" altLang="sr-Latn-RS" smtClean="0"/>
              <a:t>http://www.h-alter.org/vijesti/svijet/favele-na-voleju-kapitalizma</a:t>
            </a:r>
          </a:p>
          <a:p>
            <a:pPr>
              <a:spcBef>
                <a:spcPct val="0"/>
              </a:spcBef>
            </a:pPr>
            <a:r>
              <a:rPr lang="hr-HR" altLang="sr-Latn-RS" smtClean="0"/>
              <a:t>http://www.bbc.com/news/world-latin-america-27635554</a:t>
            </a:r>
          </a:p>
        </p:txBody>
      </p:sp>
      <p:sp>
        <p:nvSpPr>
          <p:cNvPr id="307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FF5F727C-FDE9-4B98-86DD-084E541A1084}" type="slidenum">
              <a:rPr lang="hr-HR" altLang="sr-Latn-RS"/>
              <a:pPr/>
              <a:t>7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15995101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hr-HR" altLang="sr-Latn-RS" smtClean="0"/>
              <a:t>-najveći gradovi: </a:t>
            </a:r>
            <a:r>
              <a:rPr lang="hr-HR" altLang="sr-Latn-RS" b="1" smtClean="0"/>
              <a:t>Sao Paulo</a:t>
            </a:r>
            <a:r>
              <a:rPr lang="hr-HR" altLang="sr-Latn-RS" smtClean="0"/>
              <a:t>, Ciudad de Mexico, Buenos Aires, Rio de Janeiro,    </a:t>
            </a:r>
          </a:p>
          <a:p>
            <a:pPr>
              <a:spcBef>
                <a:spcPct val="0"/>
              </a:spcBef>
            </a:pPr>
            <a:r>
              <a:rPr lang="hr-HR" altLang="sr-Latn-RS" smtClean="0"/>
              <a:t>                                    Bogota, Lima </a:t>
            </a:r>
          </a:p>
          <a:p>
            <a:pPr>
              <a:spcBef>
                <a:spcPct val="0"/>
              </a:spcBef>
            </a:pPr>
            <a:r>
              <a:rPr lang="hr-HR" altLang="sr-Latn-RS" smtClean="0"/>
              <a:t>http://www.tportal.hr/sport/sp2014/330841/Sao-Paulo-veliki-grad-koji-cemo-sigurno-pamtiti.html</a:t>
            </a:r>
          </a:p>
          <a:p>
            <a:pPr>
              <a:spcBef>
                <a:spcPct val="0"/>
              </a:spcBef>
            </a:pPr>
            <a:r>
              <a:rPr lang="hr-HR" altLang="sr-Latn-RS" smtClean="0"/>
              <a:t>http://www.dokumentarci.com.hr/mega-gradovi-sao-paulo/</a:t>
            </a:r>
          </a:p>
        </p:txBody>
      </p:sp>
      <p:sp>
        <p:nvSpPr>
          <p:cNvPr id="317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FA45F415-84E6-47D6-B804-06D5436A6ACC}" type="slidenum">
              <a:rPr lang="hr-HR" altLang="sr-Latn-RS"/>
              <a:pPr/>
              <a:t>8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5694419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r-HR" smtClean="0"/>
              <a:t>Kliknite da biste uredili stil podnaslova matrice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0C351-57C9-478C-9C32-46F92F30BEA7}" type="datetimeFigureOut">
              <a:rPr lang="hr-HR" smtClean="0"/>
              <a:t>24.5.2021.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3456FC-7860-44C8-B630-DF329D6CC06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6744802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0C351-57C9-478C-9C32-46F92F30BEA7}" type="datetimeFigureOut">
              <a:rPr lang="hr-HR" smtClean="0"/>
              <a:t>24.5.2021.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3456FC-7860-44C8-B630-DF329D6CC06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784720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0C351-57C9-478C-9C32-46F92F30BEA7}" type="datetimeFigureOut">
              <a:rPr lang="hr-HR" smtClean="0"/>
              <a:t>24.5.2021.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3456FC-7860-44C8-B630-DF329D6CC06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9850893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0C351-57C9-478C-9C32-46F92F30BEA7}" type="datetimeFigureOut">
              <a:rPr lang="hr-HR" smtClean="0"/>
              <a:t>24.5.2021.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3456FC-7860-44C8-B630-DF329D6CC06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2673789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0C351-57C9-478C-9C32-46F92F30BEA7}" type="datetimeFigureOut">
              <a:rPr lang="hr-HR" smtClean="0"/>
              <a:t>24.5.2021.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3456FC-7860-44C8-B630-DF329D6CC06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2198883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0C351-57C9-478C-9C32-46F92F30BEA7}" type="datetimeFigureOut">
              <a:rPr lang="hr-HR" smtClean="0"/>
              <a:t>24.5.2021.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3456FC-7860-44C8-B630-DF329D6CC06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8824195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5" name="Rezervirano mjesto teksta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6" name="Rezervirano mjesto sadržaja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7" name="Rezervirano mjesto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0C351-57C9-478C-9C32-46F92F30BEA7}" type="datetimeFigureOut">
              <a:rPr lang="hr-HR" smtClean="0"/>
              <a:t>24.5.2021.</a:t>
            </a:fld>
            <a:endParaRPr lang="hr-HR"/>
          </a:p>
        </p:txBody>
      </p:sp>
      <p:sp>
        <p:nvSpPr>
          <p:cNvPr id="8" name="Rezervirano mjesto podnožj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Rezervirano mjesto broja slajd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3456FC-7860-44C8-B630-DF329D6CC06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0916132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0C351-57C9-478C-9C32-46F92F30BEA7}" type="datetimeFigureOut">
              <a:rPr lang="hr-HR" smtClean="0"/>
              <a:t>24.5.2021.</a:t>
            </a:fld>
            <a:endParaRPr lang="hr-HR"/>
          </a:p>
        </p:txBody>
      </p:sp>
      <p:sp>
        <p:nvSpPr>
          <p:cNvPr id="4" name="Rezervirano mjesto podnožj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Rezervirano mjesto broja slajd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3456FC-7860-44C8-B630-DF329D6CC06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5352664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0C351-57C9-478C-9C32-46F92F30BEA7}" type="datetimeFigureOut">
              <a:rPr lang="hr-HR" smtClean="0"/>
              <a:t>24.5.2021.</a:t>
            </a:fld>
            <a:endParaRPr lang="hr-HR"/>
          </a:p>
        </p:txBody>
      </p:sp>
      <p:sp>
        <p:nvSpPr>
          <p:cNvPr id="3" name="Rezervirano mjesto podnožj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3456FC-7860-44C8-B630-DF329D6CC06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288796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0C351-57C9-478C-9C32-46F92F30BEA7}" type="datetimeFigureOut">
              <a:rPr lang="hr-HR" smtClean="0"/>
              <a:t>24.5.2021.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3456FC-7860-44C8-B630-DF329D6CC06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0678152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slik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0C351-57C9-478C-9C32-46F92F30BEA7}" type="datetimeFigureOut">
              <a:rPr lang="hr-HR" smtClean="0"/>
              <a:t>24.5.2021.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3456FC-7860-44C8-B630-DF329D6CC06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7417628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naslova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30C351-57C9-478C-9C32-46F92F30BEA7}" type="datetimeFigureOut">
              <a:rPr lang="hr-HR" smtClean="0"/>
              <a:t>24.5.2021.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3456FC-7860-44C8-B630-DF329D6CC064}" type="slidenum">
              <a:rPr lang="hr-HR" smtClean="0"/>
              <a:t>‹#›</a:t>
            </a:fld>
            <a:endParaRPr lang="hr-HR"/>
          </a:p>
        </p:txBody>
      </p:sp>
      <p:pic>
        <p:nvPicPr>
          <p:cNvPr id="7" name="Slika 6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5040" y="0"/>
            <a:ext cx="12186960" cy="1146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2494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h3fUgOKFMNU&amp;t=2s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sH4uierF0Lc" TargetMode="Externa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hr-HR" sz="4400" b="1" dirty="0"/>
              <a:t>Američki gradovi</a:t>
            </a:r>
            <a:endParaRPr lang="hr-HR" sz="4400" dirty="0"/>
          </a:p>
        </p:txBody>
      </p:sp>
      <p:sp>
        <p:nvSpPr>
          <p:cNvPr id="4" name="Pravokutnik 3"/>
          <p:cNvSpPr/>
          <p:nvPr/>
        </p:nvSpPr>
        <p:spPr>
          <a:xfrm>
            <a:off x="1471749" y="1968137"/>
            <a:ext cx="9196251" cy="123661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4400" dirty="0" smtClean="0">
                <a:solidFill>
                  <a:schemeClr val="tx1"/>
                </a:solidFill>
              </a:rPr>
              <a:t>SJEVERNA I JUŽNA AMERIKA</a:t>
            </a:r>
            <a:endParaRPr lang="hr-HR" sz="4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2260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9658" y="100585"/>
            <a:ext cx="10092684" cy="6625966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1252" y="210312"/>
            <a:ext cx="7381632" cy="6284071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9576" y="365125"/>
            <a:ext cx="9308592" cy="6334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218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Content Placeholder 2"/>
          <p:cNvSpPr>
            <a:spLocks noGrp="1"/>
          </p:cNvSpPr>
          <p:nvPr>
            <p:ph idx="1"/>
          </p:nvPr>
        </p:nvSpPr>
        <p:spPr>
          <a:xfrm>
            <a:off x="6167438" y="2714625"/>
            <a:ext cx="4043362" cy="3786188"/>
          </a:xfrm>
        </p:spPr>
        <p:txBody>
          <a:bodyPr/>
          <a:lstStyle/>
          <a:p>
            <a:pPr>
              <a:buFont typeface="Arial" panose="020B0604020202020204" pitchFamily="34" charset="0"/>
              <a:buNone/>
            </a:pPr>
            <a:r>
              <a:rPr lang="hr-HR" altLang="sr-Latn-RS" smtClean="0"/>
              <a:t>3 _________________</a:t>
            </a:r>
          </a:p>
          <a:p>
            <a:pPr>
              <a:buFont typeface="Arial" panose="020B0604020202020204" pitchFamily="34" charset="0"/>
              <a:buNone/>
            </a:pPr>
            <a:r>
              <a:rPr lang="hr-HR" altLang="sr-Latn-RS" smtClean="0"/>
              <a:t>5 _________________</a:t>
            </a:r>
          </a:p>
          <a:p>
            <a:pPr>
              <a:buFont typeface="Arial" panose="020B0604020202020204" pitchFamily="34" charset="0"/>
              <a:buNone/>
            </a:pPr>
            <a:r>
              <a:rPr lang="hr-HR" altLang="sr-Latn-RS" smtClean="0"/>
              <a:t>7 _________________</a:t>
            </a:r>
          </a:p>
          <a:p>
            <a:pPr>
              <a:buFont typeface="Arial" panose="020B0604020202020204" pitchFamily="34" charset="0"/>
              <a:buNone/>
            </a:pPr>
            <a:r>
              <a:rPr lang="hr-HR" altLang="sr-Latn-RS" smtClean="0"/>
              <a:t>9 _________________</a:t>
            </a:r>
          </a:p>
          <a:p>
            <a:pPr>
              <a:buFont typeface="Arial" panose="020B0604020202020204" pitchFamily="34" charset="0"/>
              <a:buNone/>
            </a:pPr>
            <a:r>
              <a:rPr lang="hr-HR" altLang="sr-Latn-RS" smtClean="0"/>
              <a:t>12 ________________</a:t>
            </a:r>
          </a:p>
          <a:p>
            <a:pPr>
              <a:buFont typeface="Arial" panose="020B0604020202020204" pitchFamily="34" charset="0"/>
              <a:buNone/>
            </a:pPr>
            <a:r>
              <a:rPr lang="hr-HR" altLang="sr-Latn-RS" smtClean="0"/>
              <a:t>13 ________________</a:t>
            </a:r>
          </a:p>
        </p:txBody>
      </p:sp>
      <p:pic>
        <p:nvPicPr>
          <p:cNvPr id="17411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875" y="1000125"/>
            <a:ext cx="4306888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2" name="Title 1"/>
          <p:cNvSpPr>
            <a:spLocks noGrp="1"/>
          </p:cNvSpPr>
          <p:nvPr>
            <p:ph type="title"/>
          </p:nvPr>
        </p:nvSpPr>
        <p:spPr>
          <a:xfrm>
            <a:off x="5024438" y="1357313"/>
            <a:ext cx="5643562" cy="1143000"/>
          </a:xfrm>
        </p:spPr>
        <p:txBody>
          <a:bodyPr>
            <a:normAutofit fontScale="90000"/>
          </a:bodyPr>
          <a:lstStyle/>
          <a:p>
            <a:pPr algn="l"/>
            <a:r>
              <a:rPr lang="hr-HR" altLang="sr-Latn-RS" sz="3200"/>
              <a:t>Na sljepoj karti imenuj tražene gradove Angloamerike i Latinske Amerike </a:t>
            </a:r>
          </a:p>
        </p:txBody>
      </p:sp>
    </p:spTree>
    <p:extLst>
      <p:ext uri="{BB962C8B-B14F-4D97-AF65-F5344CB8AC3E}">
        <p14:creationId xmlns:p14="http://schemas.microsoft.com/office/powerpoint/2010/main" val="2294116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690154" y="861514"/>
            <a:ext cx="10515600" cy="1325563"/>
          </a:xfrm>
        </p:spPr>
        <p:txBody>
          <a:bodyPr/>
          <a:lstStyle/>
          <a:p>
            <a:pPr algn="l"/>
            <a:r>
              <a:rPr lang="hr-HR" altLang="sr-Latn-RS" b="1" dirty="0" smtClean="0"/>
              <a:t>Gradovi u Amerikama</a:t>
            </a:r>
            <a:endParaRPr lang="hr-HR" altLang="sr-Latn-RS" b="1" dirty="0" smtClean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794658" y="1808208"/>
            <a:ext cx="10515600" cy="4351338"/>
          </a:xfrm>
        </p:spPr>
        <p:txBody>
          <a:bodyPr/>
          <a:lstStyle/>
          <a:p>
            <a:r>
              <a:rPr lang="hr-HR" altLang="sr-Latn-RS" dirty="0" err="1" smtClean="0"/>
              <a:t>Angloamerika</a:t>
            </a:r>
            <a:r>
              <a:rPr lang="hr-HR" altLang="sr-Latn-RS" dirty="0" smtClean="0"/>
              <a:t> </a:t>
            </a:r>
            <a:endParaRPr lang="hr-HR" altLang="sr-Latn-RS" dirty="0" smtClean="0"/>
          </a:p>
          <a:p>
            <a:endParaRPr lang="hr-HR" altLang="sr-Latn-RS" dirty="0" smtClean="0"/>
          </a:p>
          <a:p>
            <a:r>
              <a:rPr lang="hr-HR" altLang="sr-Latn-RS" dirty="0" smtClean="0"/>
              <a:t>80% gradskog stanovništva</a:t>
            </a:r>
            <a:endParaRPr lang="hr-HR" altLang="sr-Latn-RS" dirty="0" smtClean="0"/>
          </a:p>
          <a:p>
            <a:pPr>
              <a:buFontTx/>
              <a:buChar char="-"/>
            </a:pPr>
            <a:r>
              <a:rPr lang="it-IT" dirty="0" err="1" smtClean="0"/>
              <a:t>gradovi</a:t>
            </a:r>
            <a:r>
              <a:rPr lang="it-IT" dirty="0" smtClean="0"/>
              <a:t> </a:t>
            </a:r>
            <a:r>
              <a:rPr lang="hr-HR" dirty="0" smtClean="0"/>
              <a:t>se </a:t>
            </a:r>
            <a:r>
              <a:rPr lang="it-IT" dirty="0" err="1" smtClean="0"/>
              <a:t>razvili</a:t>
            </a:r>
            <a:r>
              <a:rPr lang="it-IT" dirty="0" smtClean="0"/>
              <a:t> </a:t>
            </a:r>
            <a:r>
              <a:rPr lang="it-IT" dirty="0"/>
              <a:t>u moderne </a:t>
            </a:r>
            <a:r>
              <a:rPr lang="it-IT" b="1" dirty="0" err="1" smtClean="0"/>
              <a:t>velegradove</a:t>
            </a:r>
            <a:endParaRPr lang="hr-HR" b="1" dirty="0" smtClean="0"/>
          </a:p>
          <a:p>
            <a:pPr>
              <a:buFontTx/>
              <a:buChar char="-"/>
            </a:pPr>
            <a:r>
              <a:rPr lang="hr-HR" b="1" dirty="0"/>
              <a:t>planski </a:t>
            </a:r>
            <a:r>
              <a:rPr lang="hr-HR" b="1" dirty="0" smtClean="0"/>
              <a:t>određene parcele</a:t>
            </a:r>
          </a:p>
          <a:p>
            <a:pPr>
              <a:buFontTx/>
              <a:buChar char="-"/>
            </a:pPr>
            <a:r>
              <a:rPr lang="hr-HR" altLang="sr-Latn-RS" b="1" dirty="0" smtClean="0"/>
              <a:t>poslovna središta </a:t>
            </a:r>
            <a:r>
              <a:rPr lang="hr-HR" altLang="sr-Latn-RS" dirty="0" smtClean="0"/>
              <a:t>s neboderima</a:t>
            </a:r>
          </a:p>
          <a:p>
            <a:pPr>
              <a:buFontTx/>
              <a:buChar char="-"/>
            </a:pPr>
            <a:r>
              <a:rPr lang="hr-HR" altLang="sr-Latn-RS" dirty="0" smtClean="0"/>
              <a:t>velike površine </a:t>
            </a:r>
            <a:r>
              <a:rPr lang="hr-HR" altLang="sr-Latn-RS" b="1" dirty="0" smtClean="0"/>
              <a:t>stambenih četvrti </a:t>
            </a:r>
            <a:r>
              <a:rPr lang="hr-HR" altLang="sr-Latn-RS" dirty="0" smtClean="0"/>
              <a:t>s obiteljskim kućama </a:t>
            </a:r>
          </a:p>
          <a:p>
            <a:pPr marL="0" indent="0">
              <a:buNone/>
            </a:pPr>
            <a:endParaRPr lang="hr-HR" altLang="sr-Latn-RS" dirty="0" smtClean="0"/>
          </a:p>
        </p:txBody>
      </p:sp>
      <p:pic>
        <p:nvPicPr>
          <p:cNvPr id="9" name="Slika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49899" y="193568"/>
            <a:ext cx="3572566" cy="4572396"/>
          </a:xfrm>
          <a:prstGeom prst="rect">
            <a:avLst/>
          </a:prstGeom>
        </p:spPr>
      </p:pic>
      <p:pic>
        <p:nvPicPr>
          <p:cNvPr id="10" name="Slika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1199" y="193568"/>
            <a:ext cx="6261463" cy="4177571"/>
          </a:xfrm>
          <a:prstGeom prst="rect">
            <a:avLst/>
          </a:prstGeom>
        </p:spPr>
      </p:pic>
      <p:pic>
        <p:nvPicPr>
          <p:cNvPr id="11" name="Slika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9266" y="264178"/>
            <a:ext cx="10445496" cy="4431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532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>
          <a:xfrm>
            <a:off x="742406" y="889001"/>
            <a:ext cx="10515600" cy="1325563"/>
          </a:xfrm>
        </p:spPr>
        <p:txBody>
          <a:bodyPr/>
          <a:lstStyle/>
          <a:p>
            <a:pPr algn="l"/>
            <a:r>
              <a:rPr lang="hr-HR" altLang="sr-Latn-RS" dirty="0" smtClean="0"/>
              <a:t>Najveći gradovi</a:t>
            </a:r>
          </a:p>
        </p:txBody>
      </p:sp>
      <p:sp>
        <p:nvSpPr>
          <p:cNvPr id="1229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 altLang="sr-Latn-RS" dirty="0" smtClean="0"/>
          </a:p>
        </p:txBody>
      </p:sp>
      <p:pic>
        <p:nvPicPr>
          <p:cNvPr id="12292" name="Picture 2"/>
          <p:cNvPicPr>
            <a:picLocks noChangeAspect="1" noChangeArrowheads="1"/>
          </p:cNvPicPr>
          <p:nvPr/>
        </p:nvPicPr>
        <p:blipFill>
          <a:blip r:embed="rId3">
            <a:lum brigh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9788" y="2214564"/>
            <a:ext cx="8058150" cy="454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Line Callout 1 4"/>
          <p:cNvSpPr/>
          <p:nvPr/>
        </p:nvSpPr>
        <p:spPr>
          <a:xfrm>
            <a:off x="8810626" y="3786188"/>
            <a:ext cx="1357313" cy="500062"/>
          </a:xfrm>
          <a:prstGeom prst="borderCallout1">
            <a:avLst>
              <a:gd name="adj1" fmla="val 49226"/>
              <a:gd name="adj2" fmla="val -1316"/>
              <a:gd name="adj3" fmla="val 74405"/>
              <a:gd name="adj4" fmla="val -32018"/>
            </a:avLst>
          </a:prstGeom>
          <a:solidFill>
            <a:srgbClr val="27C103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hr-HR" dirty="0"/>
              <a:t>New York</a:t>
            </a:r>
            <a:endParaRPr lang="hr-HR" dirty="0"/>
          </a:p>
        </p:txBody>
      </p:sp>
      <p:sp>
        <p:nvSpPr>
          <p:cNvPr id="6" name="Line Callout 1 5"/>
          <p:cNvSpPr/>
          <p:nvPr/>
        </p:nvSpPr>
        <p:spPr>
          <a:xfrm>
            <a:off x="3595688" y="4786313"/>
            <a:ext cx="1357312" cy="500062"/>
          </a:xfrm>
          <a:prstGeom prst="borderCallout1">
            <a:avLst>
              <a:gd name="adj1" fmla="val 49226"/>
              <a:gd name="adj2" fmla="val -1316"/>
              <a:gd name="adj3" fmla="val 62977"/>
              <a:gd name="adj4" fmla="val -34825"/>
            </a:avLst>
          </a:prstGeom>
          <a:solidFill>
            <a:srgbClr val="27C103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hr-HR" dirty="0"/>
              <a:t>Los Angeles</a:t>
            </a:r>
            <a:endParaRPr lang="hr-HR" dirty="0"/>
          </a:p>
        </p:txBody>
      </p:sp>
      <p:sp>
        <p:nvSpPr>
          <p:cNvPr id="7" name="Line Callout 1 6"/>
          <p:cNvSpPr/>
          <p:nvPr/>
        </p:nvSpPr>
        <p:spPr>
          <a:xfrm>
            <a:off x="6953251" y="4786313"/>
            <a:ext cx="1357313" cy="500062"/>
          </a:xfrm>
          <a:prstGeom prst="borderCallout1">
            <a:avLst>
              <a:gd name="adj1" fmla="val -2202"/>
              <a:gd name="adj2" fmla="val 14824"/>
              <a:gd name="adj3" fmla="val -106546"/>
              <a:gd name="adj4" fmla="val -9562"/>
            </a:avLst>
          </a:prstGeom>
          <a:solidFill>
            <a:srgbClr val="27C103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hr-HR" dirty="0"/>
              <a:t>Chicago</a:t>
            </a:r>
            <a:endParaRPr lang="hr-HR" dirty="0"/>
          </a:p>
        </p:txBody>
      </p:sp>
      <p:sp>
        <p:nvSpPr>
          <p:cNvPr id="8" name="Line Callout 1 7"/>
          <p:cNvSpPr/>
          <p:nvPr/>
        </p:nvSpPr>
        <p:spPr>
          <a:xfrm>
            <a:off x="8739188" y="5000626"/>
            <a:ext cx="1357312" cy="500063"/>
          </a:xfrm>
          <a:prstGeom prst="borderCallout1">
            <a:avLst>
              <a:gd name="adj1" fmla="val 49226"/>
              <a:gd name="adj2" fmla="val -1316"/>
              <a:gd name="adj3" fmla="val -97022"/>
              <a:gd name="adj4" fmla="val -41140"/>
            </a:avLst>
          </a:prstGeom>
          <a:solidFill>
            <a:srgbClr val="27C103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hr-HR" dirty="0"/>
              <a:t>Washington</a:t>
            </a:r>
            <a:endParaRPr lang="hr-HR" dirty="0"/>
          </a:p>
        </p:txBody>
      </p:sp>
      <p:sp>
        <p:nvSpPr>
          <p:cNvPr id="9" name="Line Callout 1 8"/>
          <p:cNvSpPr/>
          <p:nvPr/>
        </p:nvSpPr>
        <p:spPr>
          <a:xfrm>
            <a:off x="3238501" y="4143376"/>
            <a:ext cx="1357313" cy="500063"/>
          </a:xfrm>
          <a:prstGeom prst="borderCallout1">
            <a:avLst>
              <a:gd name="adj1" fmla="val 49226"/>
              <a:gd name="adj2" fmla="val -1316"/>
              <a:gd name="adj3" fmla="val 62977"/>
              <a:gd name="adj4" fmla="val -34825"/>
            </a:avLst>
          </a:prstGeom>
          <a:solidFill>
            <a:srgbClr val="27C103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hr-HR" dirty="0"/>
              <a:t>San Francisco</a:t>
            </a:r>
            <a:endParaRPr lang="hr-HR" dirty="0"/>
          </a:p>
        </p:txBody>
      </p:sp>
      <p:sp>
        <p:nvSpPr>
          <p:cNvPr id="10" name="Line Callout 1 9"/>
          <p:cNvSpPr/>
          <p:nvPr/>
        </p:nvSpPr>
        <p:spPr>
          <a:xfrm>
            <a:off x="8810626" y="4467226"/>
            <a:ext cx="1357313" cy="500063"/>
          </a:xfrm>
          <a:prstGeom prst="borderCallout1">
            <a:avLst>
              <a:gd name="adj1" fmla="val 49226"/>
              <a:gd name="adj2" fmla="val -1316"/>
              <a:gd name="adj3" fmla="val -36070"/>
              <a:gd name="adj4" fmla="val -37632"/>
            </a:avLst>
          </a:prstGeom>
          <a:solidFill>
            <a:srgbClr val="27C103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hr-HR" dirty="0"/>
              <a:t>Phildelphia</a:t>
            </a:r>
            <a:endParaRPr lang="hr-HR" dirty="0"/>
          </a:p>
        </p:txBody>
      </p:sp>
      <p:sp>
        <p:nvSpPr>
          <p:cNvPr id="11" name="Line Callout 1 10"/>
          <p:cNvSpPr/>
          <p:nvPr/>
        </p:nvSpPr>
        <p:spPr>
          <a:xfrm>
            <a:off x="8963026" y="3143251"/>
            <a:ext cx="1357313" cy="500063"/>
          </a:xfrm>
          <a:prstGeom prst="borderCallout1">
            <a:avLst>
              <a:gd name="adj1" fmla="val 49226"/>
              <a:gd name="adj2" fmla="val -1316"/>
              <a:gd name="adj3" fmla="val 139167"/>
              <a:gd name="adj4" fmla="val -23597"/>
            </a:avLst>
          </a:prstGeom>
          <a:solidFill>
            <a:srgbClr val="27C103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hr-HR" dirty="0"/>
              <a:t>Boston</a:t>
            </a:r>
            <a:endParaRPr lang="hr-HR" dirty="0"/>
          </a:p>
        </p:txBody>
      </p:sp>
      <p:sp>
        <p:nvSpPr>
          <p:cNvPr id="12" name="Line Callout 1 11"/>
          <p:cNvSpPr/>
          <p:nvPr/>
        </p:nvSpPr>
        <p:spPr>
          <a:xfrm>
            <a:off x="6096001" y="3071813"/>
            <a:ext cx="1357313" cy="500062"/>
          </a:xfrm>
          <a:prstGeom prst="borderCallout1">
            <a:avLst>
              <a:gd name="adj1" fmla="val 102559"/>
              <a:gd name="adj2" fmla="val 74473"/>
              <a:gd name="adj3" fmla="val 152500"/>
              <a:gd name="adj4" fmla="val 115349"/>
            </a:avLst>
          </a:prstGeom>
          <a:solidFill>
            <a:srgbClr val="27C103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hr-HR" dirty="0"/>
              <a:t>Toronto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944824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>
          <a:xfrm>
            <a:off x="847344" y="1270120"/>
            <a:ext cx="10515600" cy="1325563"/>
          </a:xfrm>
        </p:spPr>
        <p:txBody>
          <a:bodyPr/>
          <a:lstStyle/>
          <a:p>
            <a:r>
              <a:rPr lang="hr-HR" dirty="0"/>
              <a:t>New York City</a:t>
            </a:r>
            <a:br>
              <a:rPr lang="hr-HR" dirty="0"/>
            </a:br>
            <a:endParaRPr lang="hr-HR" altLang="sr-Latn-RS" dirty="0" smtClean="0"/>
          </a:p>
        </p:txBody>
      </p:sp>
      <p:sp>
        <p:nvSpPr>
          <p:cNvPr id="13315" name="Content Placeholder 2"/>
          <p:cNvSpPr>
            <a:spLocks noGrp="1"/>
          </p:cNvSpPr>
          <p:nvPr>
            <p:ph idx="1"/>
          </p:nvPr>
        </p:nvSpPr>
        <p:spPr>
          <a:xfrm>
            <a:off x="332232" y="2359183"/>
            <a:ext cx="10515600" cy="4351338"/>
          </a:xfrm>
        </p:spPr>
        <p:txBody>
          <a:bodyPr/>
          <a:lstStyle/>
          <a:p>
            <a:r>
              <a:rPr lang="hr-HR" b="1" dirty="0"/>
              <a:t>najveći grad u SAD-u i </a:t>
            </a:r>
            <a:r>
              <a:rPr lang="hr-HR" b="1" dirty="0" err="1" smtClean="0"/>
              <a:t>Angloamerici</a:t>
            </a:r>
            <a:endParaRPr lang="hr-HR" b="1" dirty="0" smtClean="0"/>
          </a:p>
          <a:p>
            <a:r>
              <a:rPr lang="hr-HR" dirty="0"/>
              <a:t>osam milijuna </a:t>
            </a:r>
            <a:r>
              <a:rPr lang="hr-HR" dirty="0" smtClean="0"/>
              <a:t>stanovnika</a:t>
            </a:r>
          </a:p>
          <a:p>
            <a:r>
              <a:rPr lang="hr-HR" dirty="0"/>
              <a:t>svjetska</a:t>
            </a:r>
            <a:r>
              <a:rPr lang="hr-HR" b="1" dirty="0"/>
              <a:t> kulturna, financijska </a:t>
            </a:r>
            <a:r>
              <a:rPr lang="hr-HR" b="1" dirty="0" smtClean="0"/>
              <a:t>i</a:t>
            </a:r>
          </a:p>
          <a:p>
            <a:pPr marL="0" indent="0">
              <a:buNone/>
            </a:pPr>
            <a:r>
              <a:rPr lang="hr-HR" b="1" dirty="0"/>
              <a:t> </a:t>
            </a:r>
            <a:r>
              <a:rPr lang="hr-HR" b="1" dirty="0" smtClean="0"/>
              <a:t>                </a:t>
            </a:r>
            <a:r>
              <a:rPr lang="hr-HR" b="1" dirty="0"/>
              <a:t>medijska </a:t>
            </a:r>
            <a:r>
              <a:rPr lang="hr-HR" dirty="0" smtClean="0"/>
              <a:t>prijestolnica</a:t>
            </a:r>
            <a:endParaRPr lang="hr-HR" dirty="0"/>
          </a:p>
          <a:p>
            <a:r>
              <a:rPr lang="hr-HR" b="1" dirty="0"/>
              <a:t>65 milijuna </a:t>
            </a:r>
            <a:r>
              <a:rPr lang="hr-HR" b="1" dirty="0" smtClean="0"/>
              <a:t>turista </a:t>
            </a:r>
            <a:r>
              <a:rPr lang="hr-HR" dirty="0" smtClean="0"/>
              <a:t>godišnje</a:t>
            </a:r>
          </a:p>
          <a:p>
            <a:endParaRPr lang="hr-HR" dirty="0" smtClean="0"/>
          </a:p>
          <a:p>
            <a:pPr marL="0" indent="0">
              <a:buNone/>
            </a:pPr>
            <a:r>
              <a:rPr lang="hr-HR" sz="2000" b="1" dirty="0">
                <a:hlinkClick r:id="rId3"/>
              </a:rPr>
              <a:t>New York iz zraka</a:t>
            </a:r>
            <a:endParaRPr lang="hr-HR" sz="2000" b="1" dirty="0"/>
          </a:p>
          <a:p>
            <a:pPr marL="0" indent="0">
              <a:buNone/>
            </a:pPr>
            <a:r>
              <a:rPr lang="hr-HR" sz="2000" dirty="0"/>
              <a:t>Pogledaj </a:t>
            </a:r>
            <a:r>
              <a:rPr lang="hr-HR" sz="2000" dirty="0" smtClean="0"/>
              <a:t>videozapis</a:t>
            </a:r>
            <a:endParaRPr lang="hr-HR" sz="2000" dirty="0"/>
          </a:p>
          <a:p>
            <a:endParaRPr lang="hr-HR" altLang="sr-Latn-RS" dirty="0" smtClean="0"/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09944" y="1506620"/>
            <a:ext cx="5129784" cy="507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275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285" y="84082"/>
            <a:ext cx="11611429" cy="6858000"/>
          </a:xfrm>
          <a:prstGeom prst="rect">
            <a:avLst/>
          </a:prstGeom>
        </p:spPr>
      </p:pic>
      <p:sp>
        <p:nvSpPr>
          <p:cNvPr id="5" name="Pravokutnik 4"/>
          <p:cNvSpPr/>
          <p:nvPr/>
        </p:nvSpPr>
        <p:spPr>
          <a:xfrm>
            <a:off x="1215606" y="590590"/>
            <a:ext cx="15311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b="1" i="0" dirty="0" smtClean="0">
                <a:solidFill>
                  <a:srgbClr val="383838"/>
                </a:solidFill>
                <a:effectLst/>
                <a:latin typeface="Nunito"/>
              </a:rPr>
              <a:t>Kip Slobode</a:t>
            </a:r>
            <a:endParaRPr lang="hr-HR" b="1" i="0" dirty="0">
              <a:solidFill>
                <a:srgbClr val="383838"/>
              </a:solidFill>
              <a:effectLst/>
              <a:latin typeface="Nunito"/>
            </a:endParaRPr>
          </a:p>
        </p:txBody>
      </p:sp>
      <p:pic>
        <p:nvPicPr>
          <p:cNvPr id="6" name="Slika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8101" y="0"/>
            <a:ext cx="4624411" cy="6942082"/>
          </a:xfrm>
          <a:prstGeom prst="rect">
            <a:avLst/>
          </a:prstGeom>
        </p:spPr>
      </p:pic>
      <p:sp>
        <p:nvSpPr>
          <p:cNvPr id="7" name="Pravokutnik 6"/>
          <p:cNvSpPr/>
          <p:nvPr/>
        </p:nvSpPr>
        <p:spPr>
          <a:xfrm>
            <a:off x="1215606" y="1229586"/>
            <a:ext cx="25827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b="1" i="0" dirty="0" smtClean="0">
                <a:solidFill>
                  <a:srgbClr val="383838"/>
                </a:solidFill>
                <a:effectLst/>
                <a:latin typeface="Nunito"/>
              </a:rPr>
              <a:t>Empire State Building</a:t>
            </a:r>
            <a:endParaRPr lang="hr-HR" b="1" i="0" dirty="0">
              <a:solidFill>
                <a:srgbClr val="383838"/>
              </a:solidFill>
              <a:effectLst/>
              <a:latin typeface="Nunito"/>
            </a:endParaRPr>
          </a:p>
        </p:txBody>
      </p:sp>
      <p:pic>
        <p:nvPicPr>
          <p:cNvPr id="8" name="Slika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22715" y="164806"/>
            <a:ext cx="10278999" cy="6777276"/>
          </a:xfrm>
          <a:prstGeom prst="rect">
            <a:avLst/>
          </a:prstGeom>
        </p:spPr>
      </p:pic>
      <p:sp>
        <p:nvSpPr>
          <p:cNvPr id="9" name="Pravokutnik 8"/>
          <p:cNvSpPr/>
          <p:nvPr/>
        </p:nvSpPr>
        <p:spPr>
          <a:xfrm>
            <a:off x="0" y="1971731"/>
            <a:ext cx="16937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b="1" i="0" dirty="0" smtClean="0">
                <a:solidFill>
                  <a:srgbClr val="383838"/>
                </a:solidFill>
                <a:effectLst/>
                <a:latin typeface="Nunito"/>
              </a:rPr>
              <a:t>Times </a:t>
            </a:r>
            <a:r>
              <a:rPr lang="hr-HR" b="1" i="0" dirty="0" err="1" smtClean="0">
                <a:solidFill>
                  <a:srgbClr val="383838"/>
                </a:solidFill>
                <a:effectLst/>
                <a:latin typeface="Nunito"/>
              </a:rPr>
              <a:t>Square</a:t>
            </a:r>
            <a:endParaRPr lang="hr-HR" b="1" i="0" dirty="0">
              <a:solidFill>
                <a:srgbClr val="383838"/>
              </a:solidFill>
              <a:effectLst/>
              <a:latin typeface="Nunito"/>
            </a:endParaRPr>
          </a:p>
        </p:txBody>
      </p:sp>
      <p:pic>
        <p:nvPicPr>
          <p:cNvPr id="10" name="Slika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23585" y="0"/>
            <a:ext cx="10065083" cy="6974788"/>
          </a:xfrm>
          <a:prstGeom prst="rect">
            <a:avLst/>
          </a:prstGeom>
        </p:spPr>
      </p:pic>
      <p:sp>
        <p:nvSpPr>
          <p:cNvPr id="11" name="Pravokutnik 10"/>
          <p:cNvSpPr/>
          <p:nvPr/>
        </p:nvSpPr>
        <p:spPr>
          <a:xfrm>
            <a:off x="3045924" y="243358"/>
            <a:ext cx="42370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0" dirty="0" smtClean="0">
                <a:solidFill>
                  <a:schemeClr val="bg1"/>
                </a:solidFill>
                <a:effectLst/>
                <a:latin typeface="Nunito"/>
              </a:rPr>
              <a:t>American Museum of Natural History</a:t>
            </a:r>
            <a:endParaRPr lang="en-US" b="1" i="0" dirty="0">
              <a:solidFill>
                <a:schemeClr val="bg1"/>
              </a:solidFill>
              <a:effectLst/>
              <a:latin typeface="Nunito"/>
            </a:endParaRPr>
          </a:p>
        </p:txBody>
      </p:sp>
    </p:spTree>
    <p:extLst>
      <p:ext uri="{BB962C8B-B14F-4D97-AF65-F5344CB8AC3E}">
        <p14:creationId xmlns:p14="http://schemas.microsoft.com/office/powerpoint/2010/main" val="1594012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7" grpId="1"/>
      <p:bldP spid="9" grpId="0"/>
      <p:bldP spid="9" grpId="1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755904" y="831469"/>
            <a:ext cx="10515600" cy="1325563"/>
          </a:xfrm>
        </p:spPr>
        <p:txBody>
          <a:bodyPr/>
          <a:lstStyle/>
          <a:p>
            <a:r>
              <a:rPr lang="hr-HR" dirty="0" smtClean="0"/>
              <a:t>Život izvan grada</a:t>
            </a: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435864" y="1898777"/>
            <a:ext cx="3194304" cy="4351338"/>
          </a:xfrm>
        </p:spPr>
        <p:txBody>
          <a:bodyPr/>
          <a:lstStyle/>
          <a:p>
            <a:r>
              <a:rPr lang="hr-HR" b="1" dirty="0" err="1" smtClean="0"/>
              <a:t>Angloamerika</a:t>
            </a:r>
            <a:endParaRPr lang="hr-HR" b="1" dirty="0" smtClean="0"/>
          </a:p>
          <a:p>
            <a:endParaRPr lang="hr-HR" b="1" dirty="0" smtClean="0"/>
          </a:p>
          <a:p>
            <a:r>
              <a:rPr lang="hr-HR" dirty="0" smtClean="0"/>
              <a:t>sustav</a:t>
            </a:r>
            <a:r>
              <a:rPr lang="hr-HR" b="1" dirty="0" smtClean="0"/>
              <a:t> osamljenih</a:t>
            </a:r>
          </a:p>
          <a:p>
            <a:pPr marL="0" indent="0">
              <a:buNone/>
            </a:pPr>
            <a:r>
              <a:rPr lang="hr-HR" b="1" dirty="0"/>
              <a:t> </a:t>
            </a:r>
            <a:r>
              <a:rPr lang="hr-HR" b="1" dirty="0" smtClean="0"/>
              <a:t>  gospodarstava</a:t>
            </a:r>
          </a:p>
          <a:p>
            <a:pPr marL="0" indent="0">
              <a:buNone/>
            </a:pPr>
            <a:endParaRPr lang="hr-HR" b="1" dirty="0" smtClean="0"/>
          </a:p>
          <a:p>
            <a:r>
              <a:rPr lang="hr-HR" b="1" dirty="0" smtClean="0"/>
              <a:t>rančevi </a:t>
            </a:r>
            <a:r>
              <a:rPr lang="hr-HR" b="1" dirty="0"/>
              <a:t>i </a:t>
            </a:r>
            <a:r>
              <a:rPr lang="hr-HR" b="1" dirty="0" err="1" smtClean="0"/>
              <a:t>farmame</a:t>
            </a:r>
            <a:r>
              <a:rPr lang="hr-HR" b="1" dirty="0" smtClean="0"/>
              <a:t> </a:t>
            </a:r>
          </a:p>
          <a:p>
            <a:pPr marL="0" indent="0">
              <a:buNone/>
            </a:pPr>
            <a:r>
              <a:rPr lang="hr-HR" b="1" dirty="0"/>
              <a:t> </a:t>
            </a:r>
            <a:r>
              <a:rPr lang="hr-HR" b="1" dirty="0" smtClean="0"/>
              <a:t> </a:t>
            </a:r>
            <a:r>
              <a:rPr lang="hr-HR" dirty="0" smtClean="0"/>
              <a:t>uz prometnice</a:t>
            </a:r>
            <a:endParaRPr lang="hr-HR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58748" y="2011680"/>
            <a:ext cx="7933251" cy="4456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26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62"/>
          <a:stretch>
            <a:fillRect/>
          </a:stretch>
        </p:blipFill>
        <p:spPr bwMode="auto">
          <a:xfrm>
            <a:off x="1514856" y="3273425"/>
            <a:ext cx="9144000" cy="358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Title 1"/>
          <p:cNvSpPr>
            <a:spLocks noGrp="1"/>
          </p:cNvSpPr>
          <p:nvPr>
            <p:ph type="title"/>
          </p:nvPr>
        </p:nvSpPr>
        <p:spPr>
          <a:xfrm>
            <a:off x="655320" y="939007"/>
            <a:ext cx="8229600" cy="1143000"/>
          </a:xfrm>
        </p:spPr>
        <p:txBody>
          <a:bodyPr/>
          <a:lstStyle/>
          <a:p>
            <a:pPr algn="l"/>
            <a:r>
              <a:rPr lang="hr-HR" altLang="sr-Latn-RS" b="1" dirty="0" smtClean="0"/>
              <a:t>Živjeti u američkom velegradu</a:t>
            </a:r>
            <a:endParaRPr lang="hr-HR" altLang="sr-Latn-RS" dirty="0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5320" y="1886078"/>
            <a:ext cx="5000625" cy="5357813"/>
          </a:xfrm>
        </p:spPr>
        <p:txBody>
          <a:bodyPr/>
          <a:lstStyle/>
          <a:p>
            <a:r>
              <a:rPr lang="hr-HR" altLang="sr-Latn-RS" dirty="0" smtClean="0"/>
              <a:t>Latinska Amerika</a:t>
            </a:r>
          </a:p>
          <a:p>
            <a:pPr>
              <a:buFontTx/>
              <a:buChar char="-"/>
            </a:pPr>
            <a:r>
              <a:rPr lang="hr-HR" altLang="sr-Latn-RS" dirty="0" smtClean="0"/>
              <a:t>više od ¾ gradskog </a:t>
            </a:r>
            <a:r>
              <a:rPr lang="hr-HR" altLang="sr-Latn-RS" dirty="0" smtClean="0"/>
              <a:t>stanovništva</a:t>
            </a:r>
          </a:p>
          <a:p>
            <a:pPr>
              <a:buFontTx/>
              <a:buChar char="-"/>
            </a:pPr>
            <a:r>
              <a:rPr lang="hr-HR" b="1" dirty="0" smtClean="0"/>
              <a:t>stare gradske jezgre</a:t>
            </a:r>
            <a:endParaRPr lang="hr-HR" altLang="sr-Latn-RS" dirty="0" smtClean="0"/>
          </a:p>
          <a:p>
            <a:r>
              <a:rPr lang="hr-HR" altLang="sr-Latn-RS" dirty="0" smtClean="0"/>
              <a:t>moderne, ali i neplanske stambene i sirotinjske četvrti bez vode, struje, kanalizacije, s visokom stopom kriminala (</a:t>
            </a:r>
            <a:r>
              <a:rPr lang="hr-HR" altLang="sr-Latn-RS" b="1" dirty="0" smtClean="0"/>
              <a:t>favele</a:t>
            </a:r>
            <a:r>
              <a:rPr lang="hr-HR" altLang="sr-Latn-RS" dirty="0" smtClean="0"/>
              <a:t>)</a:t>
            </a:r>
          </a:p>
          <a:p>
            <a:pPr>
              <a:buFontTx/>
              <a:buChar char="-"/>
            </a:pPr>
            <a:endParaRPr lang="hr-HR" altLang="sr-Latn-RS" dirty="0" smtClean="0"/>
          </a:p>
          <a:p>
            <a:pPr>
              <a:buFontTx/>
              <a:buChar char="-"/>
            </a:pPr>
            <a:endParaRPr lang="hr-HR" altLang="sr-Latn-RS" dirty="0" smtClean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40"/>
          <a:stretch>
            <a:fillRect/>
          </a:stretch>
        </p:blipFill>
        <p:spPr bwMode="auto">
          <a:xfrm>
            <a:off x="7669530" y="1334453"/>
            <a:ext cx="3652838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Slika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0834" y="-64008"/>
            <a:ext cx="10481243" cy="6858000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14856" y="457200"/>
            <a:ext cx="8959214" cy="5972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366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1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>
          <a:xfrm>
            <a:off x="671515" y="928687"/>
            <a:ext cx="8229600" cy="1143000"/>
          </a:xfrm>
        </p:spPr>
        <p:txBody>
          <a:bodyPr/>
          <a:lstStyle/>
          <a:p>
            <a:pPr algn="l"/>
            <a:r>
              <a:rPr lang="hr-HR" altLang="sr-Latn-RS" dirty="0" smtClean="0"/>
              <a:t>Najveći gradovi</a:t>
            </a:r>
          </a:p>
        </p:txBody>
      </p:sp>
      <p:sp>
        <p:nvSpPr>
          <p:cNvPr id="1536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 altLang="sr-Latn-RS" smtClean="0"/>
          </a:p>
        </p:txBody>
      </p:sp>
      <p:pic>
        <p:nvPicPr>
          <p:cNvPr id="15364" name="Picture 2"/>
          <p:cNvPicPr>
            <a:picLocks noChangeAspect="1" noChangeArrowheads="1"/>
          </p:cNvPicPr>
          <p:nvPr/>
        </p:nvPicPr>
        <p:blipFill>
          <a:blip r:embed="rId3">
            <a:lum brigh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1626" y="0"/>
            <a:ext cx="46910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Line Callout 1 5"/>
          <p:cNvSpPr/>
          <p:nvPr/>
        </p:nvSpPr>
        <p:spPr>
          <a:xfrm>
            <a:off x="9310688" y="4286251"/>
            <a:ext cx="1357312" cy="500063"/>
          </a:xfrm>
          <a:prstGeom prst="borderCallout1">
            <a:avLst>
              <a:gd name="adj1" fmla="val 49226"/>
              <a:gd name="adj2" fmla="val -1316"/>
              <a:gd name="adj3" fmla="val -87879"/>
              <a:gd name="adj4" fmla="val -41000"/>
            </a:avLst>
          </a:prstGeom>
          <a:solidFill>
            <a:srgbClr val="27C103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hr-HR" dirty="0"/>
              <a:t>Sao Paolo</a:t>
            </a:r>
            <a:endParaRPr lang="hr-HR" dirty="0"/>
          </a:p>
        </p:txBody>
      </p:sp>
      <p:sp>
        <p:nvSpPr>
          <p:cNvPr id="7" name="Line Callout 1 6"/>
          <p:cNvSpPr/>
          <p:nvPr/>
        </p:nvSpPr>
        <p:spPr>
          <a:xfrm>
            <a:off x="9310688" y="3714751"/>
            <a:ext cx="1357312" cy="500063"/>
          </a:xfrm>
          <a:prstGeom prst="borderCallout1">
            <a:avLst>
              <a:gd name="adj1" fmla="val 49226"/>
              <a:gd name="adj2" fmla="val -1316"/>
              <a:gd name="adj3" fmla="val 17263"/>
              <a:gd name="adj4" fmla="val -22474"/>
            </a:avLst>
          </a:prstGeom>
          <a:solidFill>
            <a:srgbClr val="27C103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hr-HR" dirty="0"/>
              <a:t>Rio de Janeiro</a:t>
            </a:r>
            <a:endParaRPr lang="hr-HR" dirty="0"/>
          </a:p>
        </p:txBody>
      </p:sp>
      <p:sp>
        <p:nvSpPr>
          <p:cNvPr id="8" name="Line Callout 1 7"/>
          <p:cNvSpPr/>
          <p:nvPr/>
        </p:nvSpPr>
        <p:spPr>
          <a:xfrm>
            <a:off x="8596313" y="5072063"/>
            <a:ext cx="1357312" cy="500062"/>
          </a:xfrm>
          <a:prstGeom prst="borderCallout1">
            <a:avLst>
              <a:gd name="adj1" fmla="val 49226"/>
              <a:gd name="adj2" fmla="val -1316"/>
              <a:gd name="adj3" fmla="val -87879"/>
              <a:gd name="adj4" fmla="val -41000"/>
            </a:avLst>
          </a:prstGeom>
          <a:solidFill>
            <a:srgbClr val="27C103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hr-HR" dirty="0"/>
              <a:t>Buenos Aires</a:t>
            </a:r>
            <a:endParaRPr lang="hr-HR" dirty="0"/>
          </a:p>
        </p:txBody>
      </p:sp>
      <p:sp>
        <p:nvSpPr>
          <p:cNvPr id="9" name="Line Callout 1 8"/>
          <p:cNvSpPr/>
          <p:nvPr/>
        </p:nvSpPr>
        <p:spPr>
          <a:xfrm>
            <a:off x="5024438" y="3286126"/>
            <a:ext cx="1357312" cy="500063"/>
          </a:xfrm>
          <a:prstGeom prst="borderCallout1">
            <a:avLst>
              <a:gd name="adj1" fmla="val 33988"/>
              <a:gd name="adj2" fmla="val 98052"/>
              <a:gd name="adj3" fmla="val -51689"/>
              <a:gd name="adj4" fmla="val 123770"/>
            </a:avLst>
          </a:prstGeom>
          <a:solidFill>
            <a:srgbClr val="27C103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hr-HR" dirty="0"/>
              <a:t>Lima</a:t>
            </a:r>
            <a:endParaRPr lang="hr-HR" dirty="0"/>
          </a:p>
        </p:txBody>
      </p:sp>
      <p:sp>
        <p:nvSpPr>
          <p:cNvPr id="10" name="Line Callout 1 9"/>
          <p:cNvSpPr/>
          <p:nvPr/>
        </p:nvSpPr>
        <p:spPr>
          <a:xfrm>
            <a:off x="4953001" y="1643063"/>
            <a:ext cx="1357313" cy="500062"/>
          </a:xfrm>
          <a:prstGeom prst="borderCallout1">
            <a:avLst>
              <a:gd name="adj1" fmla="val 33988"/>
              <a:gd name="adj2" fmla="val 98052"/>
              <a:gd name="adj3" fmla="val 16882"/>
              <a:gd name="adj4" fmla="val 140612"/>
            </a:avLst>
          </a:prstGeom>
          <a:solidFill>
            <a:srgbClr val="27C103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hr-HR" dirty="0"/>
              <a:t>Bogota</a:t>
            </a:r>
            <a:endParaRPr lang="hr-HR" dirty="0"/>
          </a:p>
        </p:txBody>
      </p:sp>
      <p:pic>
        <p:nvPicPr>
          <p:cNvPr id="15370" name="Picture 3"/>
          <p:cNvPicPr>
            <a:picLocks noChangeAspect="1" noChangeArrowheads="1"/>
          </p:cNvPicPr>
          <p:nvPr/>
        </p:nvPicPr>
        <p:blipFill>
          <a:blip r:embed="rId4">
            <a:lum brigh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4063" y="4429126"/>
            <a:ext cx="3708400" cy="204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Line Callout 1 11"/>
          <p:cNvSpPr/>
          <p:nvPr/>
        </p:nvSpPr>
        <p:spPr>
          <a:xfrm>
            <a:off x="1952626" y="3786188"/>
            <a:ext cx="1357313" cy="500062"/>
          </a:xfrm>
          <a:prstGeom prst="borderCallout1">
            <a:avLst>
              <a:gd name="adj1" fmla="val 106550"/>
              <a:gd name="adj2" fmla="val 49932"/>
              <a:gd name="adj3" fmla="val 306041"/>
              <a:gd name="adj4" fmla="val 107596"/>
            </a:avLst>
          </a:prstGeom>
          <a:solidFill>
            <a:srgbClr val="27C103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hr-HR" dirty="0"/>
              <a:t>Ciudad de Mexico</a:t>
            </a:r>
            <a:endParaRPr lang="hr-HR" dirty="0"/>
          </a:p>
        </p:txBody>
      </p:sp>
      <p:pic>
        <p:nvPicPr>
          <p:cNvPr id="2" name="Slika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2644" y="119465"/>
            <a:ext cx="9932480" cy="6619067"/>
          </a:xfrm>
          <a:prstGeom prst="rect">
            <a:avLst/>
          </a:prstGeom>
        </p:spPr>
      </p:pic>
      <p:pic>
        <p:nvPicPr>
          <p:cNvPr id="3" name="Slika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08759" y="96027"/>
            <a:ext cx="9016365" cy="6665945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0108" y="220779"/>
            <a:ext cx="9910572" cy="6564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23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91896" y="913765"/>
            <a:ext cx="10515600" cy="1325563"/>
          </a:xfrm>
        </p:spPr>
        <p:txBody>
          <a:bodyPr/>
          <a:lstStyle/>
          <a:p>
            <a:r>
              <a:rPr lang="hr-HR" dirty="0" smtClean="0"/>
              <a:t>Ciudad de México</a:t>
            </a: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371856" y="2130994"/>
            <a:ext cx="10515600" cy="4351338"/>
          </a:xfrm>
        </p:spPr>
        <p:txBody>
          <a:bodyPr/>
          <a:lstStyle/>
          <a:p>
            <a:r>
              <a:rPr lang="hr-HR" b="1" dirty="0"/>
              <a:t>najveći </a:t>
            </a:r>
            <a:r>
              <a:rPr lang="hr-HR" dirty="0"/>
              <a:t>grad u Latinskoj </a:t>
            </a:r>
            <a:r>
              <a:rPr lang="hr-HR" dirty="0" smtClean="0"/>
              <a:t>Americi</a:t>
            </a:r>
          </a:p>
          <a:p>
            <a:r>
              <a:rPr lang="hr-HR" b="1" dirty="0" smtClean="0"/>
              <a:t>glavni grad </a:t>
            </a:r>
            <a:r>
              <a:rPr lang="hr-HR" dirty="0" smtClean="0"/>
              <a:t>Meksika</a:t>
            </a:r>
          </a:p>
          <a:p>
            <a:r>
              <a:rPr lang="hr-HR" dirty="0" err="1" smtClean="0"/>
              <a:t>o</a:t>
            </a:r>
            <a:r>
              <a:rPr lang="it-IT" dirty="0" err="1" smtClean="0"/>
              <a:t>snovali</a:t>
            </a:r>
            <a:r>
              <a:rPr lang="it-IT" dirty="0" smtClean="0"/>
              <a:t> </a:t>
            </a:r>
            <a:r>
              <a:rPr lang="it-IT" dirty="0"/>
              <a:t>su </a:t>
            </a:r>
            <a:r>
              <a:rPr lang="it-IT" dirty="0" err="1"/>
              <a:t>ga</a:t>
            </a:r>
            <a:r>
              <a:rPr lang="it-IT" dirty="0"/>
              <a:t> </a:t>
            </a:r>
            <a:r>
              <a:rPr lang="it-IT" dirty="0" err="1" smtClean="0"/>
              <a:t>Azteci</a:t>
            </a:r>
            <a:r>
              <a:rPr lang="hr-HR" dirty="0" smtClean="0"/>
              <a:t>- </a:t>
            </a:r>
            <a:r>
              <a:rPr lang="hr-HR" b="1" dirty="0" err="1"/>
              <a:t>Tenochtitlan</a:t>
            </a:r>
            <a:endParaRPr lang="hr-HR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1576" y="1958461"/>
            <a:ext cx="6324028" cy="4139189"/>
          </a:xfrm>
          <a:prstGeom prst="rect">
            <a:avLst/>
          </a:prstGeom>
        </p:spPr>
      </p:pic>
      <p:sp>
        <p:nvSpPr>
          <p:cNvPr id="5" name="Pravokutnik 4"/>
          <p:cNvSpPr/>
          <p:nvPr/>
        </p:nvSpPr>
        <p:spPr>
          <a:xfrm>
            <a:off x="762000" y="5174320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S" b="1" i="0" dirty="0" smtClean="0">
                <a:solidFill>
                  <a:srgbClr val="383838"/>
                </a:solidFill>
                <a:effectLst/>
                <a:latin typeface="Nunito"/>
                <a:hlinkClick r:id="rId3"/>
              </a:rPr>
              <a:t>Ciudad de México</a:t>
            </a:r>
            <a:endParaRPr lang="es-ES" b="1" i="0" dirty="0" smtClean="0">
              <a:solidFill>
                <a:srgbClr val="383838"/>
              </a:solidFill>
              <a:effectLst/>
              <a:latin typeface="Nunito"/>
            </a:endParaRPr>
          </a:p>
          <a:p>
            <a:r>
              <a:rPr lang="es-ES" b="0" i="0" dirty="0" smtClean="0">
                <a:solidFill>
                  <a:srgbClr val="212529"/>
                </a:solidFill>
                <a:effectLst/>
                <a:latin typeface="Nunito"/>
              </a:rPr>
              <a:t>Pogledaj videozapis</a:t>
            </a:r>
            <a:endParaRPr lang="es-ES" b="0" i="0" dirty="0">
              <a:solidFill>
                <a:srgbClr val="212529"/>
              </a:solidFill>
              <a:effectLst/>
              <a:latin typeface="Nunito"/>
            </a:endParaRPr>
          </a:p>
        </p:txBody>
      </p:sp>
    </p:spTree>
    <p:extLst>
      <p:ext uri="{BB962C8B-B14F-4D97-AF65-F5344CB8AC3E}">
        <p14:creationId xmlns:p14="http://schemas.microsoft.com/office/powerpoint/2010/main" val="3491086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</TotalTime>
  <Words>284</Words>
  <Application>Microsoft Office PowerPoint</Application>
  <PresentationFormat>Široki zaslon</PresentationFormat>
  <Paragraphs>82</Paragraphs>
  <Slides>11</Slides>
  <Notes>4</Notes>
  <HiddenSlides>0</HiddenSlides>
  <MMClips>0</MMClips>
  <ScaleCrop>false</ScaleCrop>
  <HeadingPairs>
    <vt:vector size="6" baseType="variant">
      <vt:variant>
        <vt:lpstr>Korišteni fontovi</vt:lpstr>
      </vt:variant>
      <vt:variant>
        <vt:i4>4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Light</vt:lpstr>
      <vt:lpstr>Nunito</vt:lpstr>
      <vt:lpstr>Tema sustava Office</vt:lpstr>
      <vt:lpstr>PowerPoint prezentacija</vt:lpstr>
      <vt:lpstr>Gradovi u Amerikama</vt:lpstr>
      <vt:lpstr>Najveći gradovi</vt:lpstr>
      <vt:lpstr>New York City </vt:lpstr>
      <vt:lpstr>PowerPoint prezentacija</vt:lpstr>
      <vt:lpstr>Život izvan grada</vt:lpstr>
      <vt:lpstr>Živjeti u američkom velegradu</vt:lpstr>
      <vt:lpstr>Najveći gradovi</vt:lpstr>
      <vt:lpstr>Ciudad de México</vt:lpstr>
      <vt:lpstr>PowerPoint prezentacija</vt:lpstr>
      <vt:lpstr>Na sljepoj karti imenuj tražene gradove Angloamerike i Latinske Amerike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prezentacija</dc:title>
  <dc:creator>Korisnik</dc:creator>
  <cp:lastModifiedBy>Korisnik</cp:lastModifiedBy>
  <cp:revision>8</cp:revision>
  <dcterms:created xsi:type="dcterms:W3CDTF">2021-05-24T18:34:36Z</dcterms:created>
  <dcterms:modified xsi:type="dcterms:W3CDTF">2021-05-24T19:35:32Z</dcterms:modified>
</cp:coreProperties>
</file>